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81" r:id="rId2"/>
    <p:sldId id="457" r:id="rId3"/>
    <p:sldId id="481" r:id="rId4"/>
    <p:sldId id="458" r:id="rId5"/>
    <p:sldId id="460" r:id="rId6"/>
    <p:sldId id="463" r:id="rId7"/>
    <p:sldId id="465" r:id="rId8"/>
    <p:sldId id="467" r:id="rId9"/>
    <p:sldId id="472" r:id="rId10"/>
    <p:sldId id="483" r:id="rId11"/>
    <p:sldId id="476" r:id="rId12"/>
    <p:sldId id="473" r:id="rId13"/>
    <p:sldId id="477" r:id="rId14"/>
    <p:sldId id="479" r:id="rId15"/>
    <p:sldId id="480" r:id="rId16"/>
    <p:sldId id="485" r:id="rId17"/>
    <p:sldId id="484" r:id="rId18"/>
    <p:sldId id="416" r:id="rId19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21"/>
      <p:bold r:id="rId22"/>
      <p:italic r:id="rId23"/>
      <p:boldItalic r:id="rId24"/>
    </p:embeddedFont>
    <p:embeddedFont>
      <p:font typeface="GyeonggiTitleOTF Medium" panose="02020603020101020101" charset="-127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0" autoAdjust="0"/>
    <p:restoredTop sz="96197"/>
  </p:normalViewPr>
  <p:slideViewPr>
    <p:cSldViewPr snapToGrid="0">
      <p:cViewPr varScale="1">
        <p:scale>
          <a:sx n="111" d="100"/>
          <a:sy n="111" d="100"/>
        </p:scale>
        <p:origin x="1296" y="200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7/31/23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2779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15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878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086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099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14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566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636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2033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79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515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31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452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7/31/23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7/31/23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533619" y="2926667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2025466" y="3512292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데이터 수집과정과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FACEF4C-289F-4865-0A39-1FE39859C76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Inference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B8C0CFBF-D648-A2D0-541B-7325889E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84274"/>
            <a:ext cx="59309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Inference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3756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polyglot-ko </a:t>
            </a:r>
            <a:r>
              <a:rPr lang="en-US" altLang="ko-KR" dirty="0"/>
              <a:t>( no fine-tune )</a:t>
            </a:r>
            <a:endParaRPr lang="en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ED119-6410-8427-FD66-F8BE3ABB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0" y="1669669"/>
            <a:ext cx="8549640" cy="39778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D9CD28-A8B1-7AEE-F94A-953CAB853246}"/>
              </a:ext>
            </a:extLst>
          </p:cNvPr>
          <p:cNvCxnSpPr/>
          <p:nvPr/>
        </p:nvCxnSpPr>
        <p:spPr>
          <a:xfrm>
            <a:off x="1120877" y="1956619"/>
            <a:ext cx="11405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AD448B-8EA5-892B-FBE6-562DFBCBC984}"/>
              </a:ext>
            </a:extLst>
          </p:cNvPr>
          <p:cNvCxnSpPr/>
          <p:nvPr/>
        </p:nvCxnSpPr>
        <p:spPr>
          <a:xfrm>
            <a:off x="966562" y="2128684"/>
            <a:ext cx="76730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F040B2-CF7E-80B6-0CE1-FA29EB3BA224}"/>
              </a:ext>
            </a:extLst>
          </p:cNvPr>
          <p:cNvCxnSpPr/>
          <p:nvPr/>
        </p:nvCxnSpPr>
        <p:spPr>
          <a:xfrm>
            <a:off x="1216250" y="2502311"/>
            <a:ext cx="125459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BA36B-2688-8684-47F0-475755862B9E}"/>
              </a:ext>
            </a:extLst>
          </p:cNvPr>
          <p:cNvCxnSpPr/>
          <p:nvPr/>
        </p:nvCxnSpPr>
        <p:spPr>
          <a:xfrm>
            <a:off x="410849" y="2762867"/>
            <a:ext cx="844030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892399-03C0-EECE-F279-9A0142783C84}"/>
              </a:ext>
            </a:extLst>
          </p:cNvPr>
          <p:cNvCxnSpPr/>
          <p:nvPr/>
        </p:nvCxnSpPr>
        <p:spPr>
          <a:xfrm>
            <a:off x="1162172" y="3048002"/>
            <a:ext cx="1254596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0C09EF-F407-AB6A-041B-9FC3B042C48E}"/>
              </a:ext>
            </a:extLst>
          </p:cNvPr>
          <p:cNvCxnSpPr/>
          <p:nvPr/>
        </p:nvCxnSpPr>
        <p:spPr>
          <a:xfrm>
            <a:off x="838556" y="3229899"/>
            <a:ext cx="8440302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8A913D-A143-60A0-3E0E-E08472C32EF9}"/>
              </a:ext>
            </a:extLst>
          </p:cNvPr>
          <p:cNvCxnSpPr/>
          <p:nvPr/>
        </p:nvCxnSpPr>
        <p:spPr>
          <a:xfrm>
            <a:off x="1328245" y="3583861"/>
            <a:ext cx="183685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AE532C-ADBF-4A01-F269-BBD8AA60E67C}"/>
              </a:ext>
            </a:extLst>
          </p:cNvPr>
          <p:cNvCxnSpPr/>
          <p:nvPr/>
        </p:nvCxnSpPr>
        <p:spPr>
          <a:xfrm>
            <a:off x="509361" y="3864081"/>
            <a:ext cx="7673002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22DD69-C878-4B00-0D1A-F1FD1974BD17}"/>
              </a:ext>
            </a:extLst>
          </p:cNvPr>
          <p:cNvCxnSpPr/>
          <p:nvPr/>
        </p:nvCxnSpPr>
        <p:spPr>
          <a:xfrm>
            <a:off x="1190512" y="4119720"/>
            <a:ext cx="1669868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B54A6F-77CC-3D0A-18A4-083567C73563}"/>
              </a:ext>
            </a:extLst>
          </p:cNvPr>
          <p:cNvCxnSpPr/>
          <p:nvPr/>
        </p:nvCxnSpPr>
        <p:spPr>
          <a:xfrm>
            <a:off x="740420" y="4301618"/>
            <a:ext cx="7673002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5DE240-E744-AE95-BD60-9BD88B7FD7E4}"/>
              </a:ext>
            </a:extLst>
          </p:cNvPr>
          <p:cNvCxnSpPr/>
          <p:nvPr/>
        </p:nvCxnSpPr>
        <p:spPr>
          <a:xfrm>
            <a:off x="1216250" y="5117698"/>
            <a:ext cx="12545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048339-5EDF-71C2-07A6-543704FE3BF7}"/>
              </a:ext>
            </a:extLst>
          </p:cNvPr>
          <p:cNvCxnSpPr/>
          <p:nvPr/>
        </p:nvCxnSpPr>
        <p:spPr>
          <a:xfrm>
            <a:off x="735312" y="5309426"/>
            <a:ext cx="84403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5C5C26-4A27-51CA-EEFC-E53E52E97BEA}"/>
              </a:ext>
            </a:extLst>
          </p:cNvPr>
          <p:cNvSpPr txBox="1"/>
          <p:nvPr/>
        </p:nvSpPr>
        <p:spPr>
          <a:xfrm>
            <a:off x="410849" y="6037385"/>
            <a:ext cx="41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KR" dirty="0"/>
              <a:t>거의 제대로된 답변을 하지 못함</a:t>
            </a:r>
          </a:p>
        </p:txBody>
      </p:sp>
    </p:spTree>
    <p:extLst>
      <p:ext uri="{BB962C8B-B14F-4D97-AF65-F5344CB8AC3E}">
        <p14:creationId xmlns:p14="http://schemas.microsoft.com/office/powerpoint/2010/main" val="73081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37563"/>
            <a:ext cx="482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300-checkpoint (</a:t>
            </a:r>
            <a:r>
              <a:rPr lang="en-US" dirty="0"/>
              <a:t>1. 7 epoch )</a:t>
            </a:r>
            <a:endParaRPr lang="en-KR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0EC49A-8AF6-F597-EB49-BB096587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0" y="1669669"/>
            <a:ext cx="8549640" cy="39794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1872D-A609-D6A5-7343-FF8CD18DD8C2}"/>
              </a:ext>
            </a:extLst>
          </p:cNvPr>
          <p:cNvCxnSpPr/>
          <p:nvPr/>
        </p:nvCxnSpPr>
        <p:spPr>
          <a:xfrm>
            <a:off x="1120877" y="1838631"/>
            <a:ext cx="11405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5BDA5-9EBE-0AF2-6D17-0B78B1710B75}"/>
              </a:ext>
            </a:extLst>
          </p:cNvPr>
          <p:cNvCxnSpPr/>
          <p:nvPr/>
        </p:nvCxnSpPr>
        <p:spPr>
          <a:xfrm>
            <a:off x="386266" y="2109020"/>
            <a:ext cx="84403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55B81F-68DE-F802-04FB-516B0C9165E0}"/>
              </a:ext>
            </a:extLst>
          </p:cNvPr>
          <p:cNvCxnSpPr/>
          <p:nvPr/>
        </p:nvCxnSpPr>
        <p:spPr>
          <a:xfrm>
            <a:off x="597303" y="2364657"/>
            <a:ext cx="202054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25A71-5430-60C0-E978-78BDB1A6CC2B}"/>
              </a:ext>
            </a:extLst>
          </p:cNvPr>
          <p:cNvCxnSpPr/>
          <p:nvPr/>
        </p:nvCxnSpPr>
        <p:spPr>
          <a:xfrm>
            <a:off x="538494" y="2566219"/>
            <a:ext cx="393746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0AE6A-BED0-1A95-33FB-12155812FA1E}"/>
              </a:ext>
            </a:extLst>
          </p:cNvPr>
          <p:cNvCxnSpPr/>
          <p:nvPr/>
        </p:nvCxnSpPr>
        <p:spPr>
          <a:xfrm>
            <a:off x="508519" y="2753034"/>
            <a:ext cx="47643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694823-850F-4790-37F8-AE19FFB114AB}"/>
              </a:ext>
            </a:extLst>
          </p:cNvPr>
          <p:cNvCxnSpPr/>
          <p:nvPr/>
        </p:nvCxnSpPr>
        <p:spPr>
          <a:xfrm>
            <a:off x="484189" y="2925098"/>
            <a:ext cx="433121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7C1BC9-DCD0-762B-91DB-E6F2D4559A4B}"/>
              </a:ext>
            </a:extLst>
          </p:cNvPr>
          <p:cNvCxnSpPr/>
          <p:nvPr/>
        </p:nvCxnSpPr>
        <p:spPr>
          <a:xfrm>
            <a:off x="444801" y="3372466"/>
            <a:ext cx="2689341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81611C-A7BB-F2FF-05E0-F7A2E9396A2F}"/>
              </a:ext>
            </a:extLst>
          </p:cNvPr>
          <p:cNvCxnSpPr/>
          <p:nvPr/>
        </p:nvCxnSpPr>
        <p:spPr>
          <a:xfrm>
            <a:off x="498878" y="3554362"/>
            <a:ext cx="2689341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0A4157-F5C7-F842-1D5B-F24DBD946CF4}"/>
              </a:ext>
            </a:extLst>
          </p:cNvPr>
          <p:cNvCxnSpPr/>
          <p:nvPr/>
        </p:nvCxnSpPr>
        <p:spPr>
          <a:xfrm>
            <a:off x="873158" y="3706762"/>
            <a:ext cx="767300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532FE-3C2E-BFAD-5602-5324C1EBEC9C}"/>
              </a:ext>
            </a:extLst>
          </p:cNvPr>
          <p:cNvCxnSpPr/>
          <p:nvPr/>
        </p:nvCxnSpPr>
        <p:spPr>
          <a:xfrm>
            <a:off x="429392" y="4080388"/>
            <a:ext cx="244485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0211C5-47B3-65DF-CB5A-8C7B7A569399}"/>
              </a:ext>
            </a:extLst>
          </p:cNvPr>
          <p:cNvCxnSpPr/>
          <p:nvPr/>
        </p:nvCxnSpPr>
        <p:spPr>
          <a:xfrm>
            <a:off x="268281" y="4321280"/>
            <a:ext cx="844030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A42160-2AB4-4B23-565D-F41D05FE014B}"/>
              </a:ext>
            </a:extLst>
          </p:cNvPr>
          <p:cNvCxnSpPr/>
          <p:nvPr/>
        </p:nvCxnSpPr>
        <p:spPr>
          <a:xfrm>
            <a:off x="325082" y="5314341"/>
            <a:ext cx="2958275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35F146-1A33-EB50-7116-299696B7EAEB}"/>
              </a:ext>
            </a:extLst>
          </p:cNvPr>
          <p:cNvCxnSpPr/>
          <p:nvPr/>
        </p:nvCxnSpPr>
        <p:spPr>
          <a:xfrm>
            <a:off x="66715" y="5574899"/>
            <a:ext cx="8440302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3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37563"/>
            <a:ext cx="584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300-checkpoint  (</a:t>
            </a:r>
            <a:r>
              <a:rPr lang="en-US" dirty="0"/>
              <a:t>1. 7 epoch )</a:t>
            </a:r>
            <a:endParaRPr lang="en-KR" dirty="0"/>
          </a:p>
        </p:txBody>
      </p:sp>
      <p:pic>
        <p:nvPicPr>
          <p:cNvPr id="6" name="Picture 5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7FE25A2D-6567-24D5-18B2-98344001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1" y="2783222"/>
            <a:ext cx="9404604" cy="122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0AFDF-A976-57DB-1D62-5225D5DF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1" y="1887103"/>
            <a:ext cx="7772400" cy="72079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17586-369A-F578-4605-2B513EE28D3E}"/>
              </a:ext>
            </a:extLst>
          </p:cNvPr>
          <p:cNvCxnSpPr/>
          <p:nvPr/>
        </p:nvCxnSpPr>
        <p:spPr>
          <a:xfrm>
            <a:off x="616926" y="2084439"/>
            <a:ext cx="43312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2CB74A-9C3B-CAD9-3FF7-973F59AA5586}"/>
              </a:ext>
            </a:extLst>
          </p:cNvPr>
          <p:cNvCxnSpPr/>
          <p:nvPr/>
        </p:nvCxnSpPr>
        <p:spPr>
          <a:xfrm>
            <a:off x="6610260" y="2335162"/>
            <a:ext cx="15180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111B1D-C492-96CC-6AF3-B6ED95F7FE5D}"/>
              </a:ext>
            </a:extLst>
          </p:cNvPr>
          <p:cNvCxnSpPr/>
          <p:nvPr/>
        </p:nvCxnSpPr>
        <p:spPr>
          <a:xfrm>
            <a:off x="1103943" y="2458065"/>
            <a:ext cx="69754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B7E754-7203-A617-EC5A-AC1D92A8748E}"/>
              </a:ext>
            </a:extLst>
          </p:cNvPr>
          <p:cNvSpPr/>
          <p:nvPr/>
        </p:nvSpPr>
        <p:spPr>
          <a:xfrm>
            <a:off x="557981" y="3105756"/>
            <a:ext cx="8399206" cy="680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D8DD87-F3A7-5727-40FB-8982D5704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81" y="4262157"/>
            <a:ext cx="7772400" cy="13958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F0F67B-F7DB-FE78-0C6E-AB0924C02CD1}"/>
              </a:ext>
            </a:extLst>
          </p:cNvPr>
          <p:cNvSpPr/>
          <p:nvPr/>
        </p:nvSpPr>
        <p:spPr>
          <a:xfrm>
            <a:off x="641075" y="4301980"/>
            <a:ext cx="6310448" cy="562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64321F-A7F2-D0ED-EA00-DE73D8E6EED4}"/>
              </a:ext>
            </a:extLst>
          </p:cNvPr>
          <p:cNvSpPr/>
          <p:nvPr/>
        </p:nvSpPr>
        <p:spPr>
          <a:xfrm>
            <a:off x="810685" y="5136254"/>
            <a:ext cx="5736771" cy="465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8B8F-4570-2AC9-E22F-9548A0A6EE54}"/>
              </a:ext>
            </a:extLst>
          </p:cNvPr>
          <p:cNvSpPr/>
          <p:nvPr/>
        </p:nvSpPr>
        <p:spPr>
          <a:xfrm>
            <a:off x="4208585" y="5372997"/>
            <a:ext cx="550984" cy="312695"/>
          </a:xfrm>
          <a:prstGeom prst="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D31769-BD8C-4357-4181-F6B2B77D2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9" y="5810808"/>
            <a:ext cx="10345064" cy="59950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D201BE-1429-2805-3648-932CFC6E9F0D}"/>
              </a:ext>
            </a:extLst>
          </p:cNvPr>
          <p:cNvCxnSpPr/>
          <p:nvPr/>
        </p:nvCxnSpPr>
        <p:spPr>
          <a:xfrm>
            <a:off x="1233038" y="5958160"/>
            <a:ext cx="26893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9BC3A59-CCEA-90C6-23AC-3299FBFC7FBA}"/>
              </a:ext>
            </a:extLst>
          </p:cNvPr>
          <p:cNvSpPr/>
          <p:nvPr/>
        </p:nvSpPr>
        <p:spPr>
          <a:xfrm>
            <a:off x="142601" y="6048352"/>
            <a:ext cx="7635642" cy="422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112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What should we do?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B2020811-91A6-9B00-C964-793CA4A3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6" y="915483"/>
            <a:ext cx="4000501" cy="3594100"/>
          </a:xfrm>
          <a:prstGeom prst="rect">
            <a:avLst/>
          </a:prstGeom>
        </p:spPr>
      </p:pic>
      <p:pic>
        <p:nvPicPr>
          <p:cNvPr id="26" name="Picture 25" descr="A close up of a phone&#10;&#10;Description automatically generated">
            <a:extLst>
              <a:ext uri="{FF2B5EF4-FFF2-40B4-BE49-F238E27FC236}">
                <a16:creationId xmlns:a16="http://schemas.microsoft.com/office/drawing/2014/main" id="{87DA46D1-1321-27E4-185B-E3AFAF301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990" y="1106203"/>
            <a:ext cx="4133723" cy="20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6937C3-7435-95E2-ED8F-3374394B0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30" y="1986188"/>
            <a:ext cx="8675370" cy="183402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15DF295-59CA-5CB1-F951-7E48441D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GPU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할당량 증가 요청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E8038-52F7-5451-4B39-7143FDDB9342}"/>
              </a:ext>
            </a:extLst>
          </p:cNvPr>
          <p:cNvSpPr txBox="1"/>
          <p:nvPr/>
        </p:nvSpPr>
        <p:spPr>
          <a:xfrm>
            <a:off x="234315" y="1175657"/>
            <a:ext cx="6940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</a:t>
            </a:r>
            <a:r>
              <a:rPr lang="en-US" dirty="0" err="1"/>
              <a:t>gpu를</a:t>
            </a:r>
            <a:r>
              <a:rPr lang="en-US" dirty="0"/>
              <a:t> </a:t>
            </a:r>
            <a:r>
              <a:rPr lang="en-US" dirty="0" err="1"/>
              <a:t>사용하기</a:t>
            </a:r>
            <a:r>
              <a:rPr lang="en-US" dirty="0"/>
              <a:t> </a:t>
            </a:r>
            <a:r>
              <a:rPr lang="en-US" dirty="0" err="1"/>
              <a:t>위해서는</a:t>
            </a:r>
            <a:r>
              <a:rPr lang="en-US" dirty="0"/>
              <a:t> </a:t>
            </a:r>
            <a:r>
              <a:rPr lang="en-US" dirty="0" err="1"/>
              <a:t>할당량</a:t>
            </a:r>
            <a:r>
              <a:rPr lang="en-US" dirty="0"/>
              <a:t> </a:t>
            </a:r>
            <a:r>
              <a:rPr lang="en-US" dirty="0" err="1"/>
              <a:t>요청을</a:t>
            </a:r>
            <a:r>
              <a:rPr lang="en-US" dirty="0"/>
              <a:t> </a:t>
            </a:r>
            <a:r>
              <a:rPr lang="en-US" dirty="0" err="1"/>
              <a:t>해야함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altLang="ko-KR" dirty="0"/>
              <a:t>GPU </a:t>
            </a:r>
            <a:r>
              <a:rPr lang="ko-KR" altLang="en-US" dirty="0"/>
              <a:t>사용시에도 할당량을 </a:t>
            </a:r>
            <a:r>
              <a:rPr lang="ko-KR" altLang="en-US" dirty="0" err="1"/>
              <a:t>요청해야함</a:t>
            </a:r>
            <a:r>
              <a:rPr lang="en-US" altLang="ko-KR" dirty="0"/>
              <a:t>( A100, V100</a:t>
            </a:r>
            <a:r>
              <a:rPr lang="en-US" dirty="0"/>
              <a:t> 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FC03E-63D1-E87C-A5C2-3F600FE4F5F4}"/>
              </a:ext>
            </a:extLst>
          </p:cNvPr>
          <p:cNvSpPr/>
          <p:nvPr/>
        </p:nvSpPr>
        <p:spPr>
          <a:xfrm>
            <a:off x="1160585" y="2637692"/>
            <a:ext cx="3692769" cy="164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563B1-41D0-26DD-B745-2AC386842410}"/>
              </a:ext>
            </a:extLst>
          </p:cNvPr>
          <p:cNvSpPr txBox="1"/>
          <p:nvPr/>
        </p:nvSpPr>
        <p:spPr>
          <a:xfrm>
            <a:off x="386715" y="4094704"/>
            <a:ext cx="6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GPU1 - &gt; GPU2 </a:t>
            </a:r>
            <a:r>
              <a:rPr lang="en-US" dirty="0" err="1"/>
              <a:t>요청</a:t>
            </a:r>
            <a:r>
              <a:rPr lang="en-US" dirty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거절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644E8-6E72-ECAC-5745-51882A5E97A7}"/>
              </a:ext>
            </a:extLst>
          </p:cNvPr>
          <p:cNvSpPr txBox="1"/>
          <p:nvPr/>
        </p:nvSpPr>
        <p:spPr>
          <a:xfrm>
            <a:off x="386716" y="4516733"/>
            <a:ext cx="6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A100 GPU 할당 요청 </a:t>
            </a:r>
            <a:r>
              <a:rPr lang="en-US" altLang="ko-KR" dirty="0"/>
              <a:t>: </a:t>
            </a:r>
            <a:r>
              <a:rPr lang="ko-KR" altLang="en-US" dirty="0"/>
              <a:t>거절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1487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What should we do?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94686-F74B-9A63-A316-30745E95D4CA}"/>
              </a:ext>
            </a:extLst>
          </p:cNvPr>
          <p:cNvSpPr txBox="1"/>
          <p:nvPr/>
        </p:nvSpPr>
        <p:spPr>
          <a:xfrm>
            <a:off x="973015" y="993460"/>
            <a:ext cx="200464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GCP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260E6-192F-60AF-951B-AA1799864882}"/>
              </a:ext>
            </a:extLst>
          </p:cNvPr>
          <p:cNvSpPr txBox="1"/>
          <p:nvPr/>
        </p:nvSpPr>
        <p:spPr>
          <a:xfrm>
            <a:off x="6166340" y="1051041"/>
            <a:ext cx="200464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RUNPOD</a:t>
            </a:r>
          </a:p>
        </p:txBody>
      </p:sp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5D40366C-1D71-D101-7870-E4906116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468" y="4294438"/>
            <a:ext cx="1975132" cy="2795717"/>
          </a:xfrm>
          <a:prstGeom prst="rect">
            <a:avLst/>
          </a:prstGeom>
          <a:ln w="158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3F7FC-FC8B-96AA-F85B-061A671D44F4}"/>
              </a:ext>
            </a:extLst>
          </p:cNvPr>
          <p:cNvSpPr txBox="1"/>
          <p:nvPr/>
        </p:nvSpPr>
        <p:spPr>
          <a:xfrm>
            <a:off x="3439501" y="3925106"/>
            <a:ext cx="200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Paperspace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1C6DB6-357B-5C2D-F8B1-E4EBAF9E6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07" y="1383319"/>
            <a:ext cx="3062017" cy="2463493"/>
          </a:xfrm>
          <a:prstGeom prst="rect">
            <a:avLst/>
          </a:prstGeom>
          <a:ln w="158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D803403B-CE35-8E5F-D5CE-878488BD6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633" y="1450832"/>
            <a:ext cx="2944091" cy="304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39954D-ED7D-AB9D-DB38-AD07935B22B0}"/>
              </a:ext>
            </a:extLst>
          </p:cNvPr>
          <p:cNvCxnSpPr/>
          <p:nvPr/>
        </p:nvCxnSpPr>
        <p:spPr>
          <a:xfrm>
            <a:off x="743955" y="2074985"/>
            <a:ext cx="52846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280866-8098-A212-9CBA-4BC27DA404C8}"/>
              </a:ext>
            </a:extLst>
          </p:cNvPr>
          <p:cNvCxnSpPr/>
          <p:nvPr/>
        </p:nvCxnSpPr>
        <p:spPr>
          <a:xfrm>
            <a:off x="7446578" y="3001108"/>
            <a:ext cx="581309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0CABB7-D3A6-6BC2-A278-4B55ECD6873F}"/>
              </a:ext>
            </a:extLst>
          </p:cNvPr>
          <p:cNvCxnSpPr/>
          <p:nvPr/>
        </p:nvCxnSpPr>
        <p:spPr>
          <a:xfrm>
            <a:off x="3677353" y="5439509"/>
            <a:ext cx="113280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8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What should we do?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13CE7-9600-068E-C604-7213ABEB5986}"/>
              </a:ext>
            </a:extLst>
          </p:cNvPr>
          <p:cNvSpPr txBox="1"/>
          <p:nvPr/>
        </p:nvSpPr>
        <p:spPr>
          <a:xfrm>
            <a:off x="628650" y="2163681"/>
            <a:ext cx="742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KR" dirty="0"/>
              <a:t>데이터의 갯수를 늘려아 하나</a:t>
            </a:r>
            <a:r>
              <a:rPr lang="en-US" altLang="ko-KR" dirty="0"/>
              <a:t>?</a:t>
            </a:r>
            <a:endParaRPr lang="en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9F673-87CA-92FC-B78C-1FA064E67FED}"/>
              </a:ext>
            </a:extLst>
          </p:cNvPr>
          <p:cNvSpPr txBox="1"/>
          <p:nvPr/>
        </p:nvSpPr>
        <p:spPr>
          <a:xfrm>
            <a:off x="1107830" y="2600246"/>
            <a:ext cx="798927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어떤 타입의 데이터의 갯수를 얼마나  늘릴것인지 (현재 cbnu데이터 약</a:t>
            </a:r>
            <a:r>
              <a:rPr lang="en-US" dirty="0"/>
              <a:t> </a:t>
            </a:r>
            <a:r>
              <a:rPr lang="en-US" altLang="ko-KR" dirty="0"/>
              <a:t>4K)</a:t>
            </a:r>
            <a:r>
              <a:rPr 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BE1F1-6FAB-EA1E-85BD-2D2CEE59A3B8}"/>
              </a:ext>
            </a:extLst>
          </p:cNvPr>
          <p:cNvSpPr txBox="1"/>
          <p:nvPr/>
        </p:nvSpPr>
        <p:spPr>
          <a:xfrm>
            <a:off x="628650" y="3213676"/>
            <a:ext cx="742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어떤 서버</a:t>
            </a:r>
            <a:r>
              <a:rPr lang="en-US" altLang="ko-KR" dirty="0"/>
              <a:t>, GPU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사용해야할지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8F6A0-0F69-F138-113B-94FB3A6A6DCA}"/>
              </a:ext>
            </a:extLst>
          </p:cNvPr>
          <p:cNvSpPr txBox="1"/>
          <p:nvPr/>
        </p:nvSpPr>
        <p:spPr>
          <a:xfrm>
            <a:off x="1090246" y="3720553"/>
            <a:ext cx="730347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GPU </a:t>
            </a:r>
            <a:r>
              <a:rPr lang="en-US" dirty="0" err="1"/>
              <a:t>사양</a:t>
            </a:r>
            <a:r>
              <a:rPr lang="en-US" dirty="0"/>
              <a:t> </a:t>
            </a:r>
            <a:r>
              <a:rPr lang="en-US" altLang="ko-KR" dirty="0"/>
              <a:t>(VRAM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속도 고려</a:t>
            </a:r>
            <a:r>
              <a:rPr lang="en-US" altLang="ko-KR" dirty="0"/>
              <a:t>) 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566EB-06C7-DDF2-63AA-39F20F20E7CC}"/>
              </a:ext>
            </a:extLst>
          </p:cNvPr>
          <p:cNvSpPr txBox="1"/>
          <p:nvPr/>
        </p:nvSpPr>
        <p:spPr>
          <a:xfrm>
            <a:off x="539262" y="1289538"/>
            <a:ext cx="5111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000" dirty="0"/>
              <a:t>Discussion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E28A0-E97E-F6A7-9F1A-84F776963AF2}"/>
              </a:ext>
            </a:extLst>
          </p:cNvPr>
          <p:cNvSpPr txBox="1"/>
          <p:nvPr/>
        </p:nvSpPr>
        <p:spPr>
          <a:xfrm>
            <a:off x="628650" y="4388432"/>
            <a:ext cx="742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CBNU</a:t>
            </a:r>
            <a:r>
              <a:rPr lang="ko-KR" altLang="en-US" dirty="0"/>
              <a:t>관련 정보가 주입이 </a:t>
            </a:r>
            <a:r>
              <a:rPr lang="ko-KR" altLang="en-US" dirty="0" err="1"/>
              <a:t>되는것인지</a:t>
            </a:r>
            <a:r>
              <a:rPr lang="en-US" altLang="ko-KR" dirty="0"/>
              <a:t>?</a:t>
            </a:r>
          </a:p>
          <a:p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D572C-B3E4-DCE8-D0F0-C33E9A942313}"/>
              </a:ext>
            </a:extLst>
          </p:cNvPr>
          <p:cNvSpPr txBox="1"/>
          <p:nvPr/>
        </p:nvSpPr>
        <p:spPr>
          <a:xfrm>
            <a:off x="628650" y="5049831"/>
            <a:ext cx="742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</a:t>
            </a:r>
            <a:endParaRPr lang="en-US" altLang="ko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108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데이터 구성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학습 데이터</a:t>
            </a: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25K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구성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ea typeface="GyeonggiTitleOTF Medium" panose="02020603020101020101" pitchFamily="18" charset="-127"/>
              </a:rPr>
              <a:t>Alpaca </a:t>
            </a:r>
            <a:r>
              <a:rPr lang="ko-KR" altLang="en-US" sz="1800" dirty="0">
                <a:ea typeface="GyeonggiTitleOTF Medium" panose="02020603020101020101" pitchFamily="18" charset="-127"/>
              </a:rPr>
              <a:t>한국어 데이터 </a:t>
            </a:r>
            <a:r>
              <a:rPr lang="en-US" altLang="ko-KR" sz="1800" dirty="0">
                <a:ea typeface="GyeonggiTitleOTF Medium" panose="02020603020101020101" pitchFamily="18" charset="-127"/>
              </a:rPr>
              <a:t>:</a:t>
            </a:r>
            <a:r>
              <a:rPr lang="ko-KR" altLang="en-US" sz="1800" dirty="0">
                <a:ea typeface="GyeonggiTitleOTF Medium" panose="02020603020101020101" pitchFamily="18" charset="-127"/>
              </a:rPr>
              <a:t> </a:t>
            </a:r>
            <a:r>
              <a:rPr lang="en-US" altLang="ko-KR" sz="1800" dirty="0">
                <a:ea typeface="GyeonggiTitleOTF Medium" panose="02020603020101020101" pitchFamily="18" charset="-127"/>
              </a:rPr>
              <a:t>20K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 생성한 한국어 데이터 </a:t>
            </a:r>
            <a:r>
              <a:rPr lang="en-US" altLang="ko-KR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8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800" dirty="0">
                <a:ea typeface="GyeonggiTitleOTF Medium" panose="02020603020101020101" pitchFamily="18" charset="-127"/>
              </a:rPr>
              <a:t>3.4K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800" dirty="0">
                <a:ea typeface="GyeonggiTitleOTF Medium" panose="02020603020101020101" pitchFamily="18" charset="-127"/>
              </a:rPr>
              <a:t>의대 데이터 </a:t>
            </a:r>
            <a:r>
              <a:rPr lang="en-US" altLang="ko-KR" sz="1800" dirty="0">
                <a:ea typeface="GyeonggiTitleOTF Medium" panose="02020603020101020101" pitchFamily="18" charset="-127"/>
              </a:rPr>
              <a:t>:629</a:t>
            </a:r>
            <a:endParaRPr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401C2-87BB-24F6-56BE-0F1510035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925982"/>
            <a:ext cx="7772400" cy="2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4B8F24-6943-207D-C519-2BD8E002B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94" y="1304361"/>
            <a:ext cx="4342322" cy="3596147"/>
          </a:xfrm>
          <a:ln w="12700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EAF0B70-2E96-8542-D0DE-6DE587A7B8E5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ore-KR" altLang="en-US" sz="3200">
                <a:ea typeface="GyeonggiTitleOTF Medium" panose="02020603020101020101" pitchFamily="18" charset="-127"/>
              </a:rPr>
              <a:t>학습</a:t>
            </a:r>
            <a:r>
              <a:rPr kumimoji="1" lang="ko-KR" altLang="en-US" sz="3200">
                <a:ea typeface="GyeonggiTitleOTF Medium" panose="02020603020101020101" pitchFamily="18" charset="-127"/>
              </a:rPr>
              <a:t> 데이터 관리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9" name="Picture 8" descr="A screenshot of a web site&#10;&#10;Description automatically generated">
            <a:extLst>
              <a:ext uri="{FF2B5EF4-FFF2-40B4-BE49-F238E27FC236}">
                <a16:creationId xmlns:a16="http://schemas.microsoft.com/office/drawing/2014/main" id="{7D0ED6E0-959E-2489-D374-378E6365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346" y="1099535"/>
            <a:ext cx="5308654" cy="38009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454E4FE-81C1-11DA-A31A-6DC78B23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14" y="3557704"/>
            <a:ext cx="5213236" cy="3122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21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만든 데이터 생성 과정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dirty="0">
                <a:ea typeface="GyeonggiTitleOTF Medium" panose="02020603020101020101" pitchFamily="18" charset="-127"/>
              </a:rPr>
              <a:t>프롬프트 작성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CB37D-7EB0-E32F-EC42-A6258025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124"/>
            <a:ext cx="7772400" cy="44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5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E5F1-6B97-9799-BFDB-F33CECD4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직접</a:t>
            </a:r>
            <a:r>
              <a:rPr kumimoji="1" lang="ko-KR" altLang="en-US" sz="3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만든 데이터 생성 과정</a:t>
            </a:r>
            <a:endParaRPr kumimoji="1" lang="ko-Kore-KR" altLang="en-US" sz="32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AD95CA-303B-65D3-D091-657A14B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23738" cy="4805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정보 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전처리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kumimoji="1"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6AADF-DCD7-6C56-B5B3-7DCE8DAD78EA}"/>
              </a:ext>
            </a:extLst>
          </p:cNvPr>
          <p:cNvSpPr txBox="1"/>
          <p:nvPr/>
        </p:nvSpPr>
        <p:spPr>
          <a:xfrm>
            <a:off x="1113032" y="1836398"/>
            <a:ext cx="6917933" cy="193899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110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전통의 중국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란주대학과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글로벌 인재 양성 업무협약 체결</a:t>
            </a:r>
            <a:b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우리 대학이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중국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(?</a:t>
            </a:r>
            <a:r>
              <a:rPr lang="ko-KR" altLang="en-US" sz="1000" dirty="0" err="1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州大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?,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Lanzhou University)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</a:t>
            </a:r>
            <a:r>
              <a:rPr lang="ko-KR" altLang="en-US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</a:t>
            </a:r>
            <a:r>
              <a:rPr lang="ko-KR" altLang="en-US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</a:t>
            </a:r>
            <a:r>
              <a:rPr lang="en-US" altLang="ko-KR" sz="100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대학본부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층 접견실에서 양 교의 학술 및 학생 교류를 위한 업무협약을 체결했다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이번 협약식에는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김수갑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총장을 비롯한 간부진들과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이옹민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부총장을 비롯한 대학관계자들이 참석했다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이번 협약을 바탕으로 양 교는 ▲학생 교환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강의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방문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학회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심포지움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세미나의 적극적인 참여를 위한 교직원 교환 ▲학술 교류 모임 조직 ▲공동 연구 활동 수행 ▲학술자료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간행물 및 정보의 교환 등에 대해 서로 협력하고 교육연구 활동 개발에 힘쓸 예정이다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김수갑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총장은 “깊은 역사를 통해 우수한 인재 양성에 힘써온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란주대학과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함께 협약을 체결하게 돼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기쁘다”며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“깊은 역사를 바탕으로 양 교가 꾸준한 교류와 협력을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이어가길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바란다”고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말했다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한편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란주대학은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1909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 설립된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110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년의 역사를 가진 국립대학으로 중국 교육부 직속 국가 중점대학이다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현재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캠퍼스에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37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단과대학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100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학과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3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부속병원 등을 보유하고 있으며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1966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년에는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국가중점개발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100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대학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2001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년에는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국가중점개발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38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대학에 선정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중국의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2,000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여개 대학 중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됐다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특히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화공학과는 전 세계 학과 평가 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</a:t>
            </a:r>
            <a:r>
              <a:rPr lang="ko-KR" altLang="en-US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위에 </a:t>
            </a:r>
            <a:r>
              <a:rPr lang="ko-KR" altLang="en-US" sz="100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랭크됐다</a:t>
            </a:r>
            <a:r>
              <a:rPr lang="en-US" altLang="ko-KR" sz="10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550EA-62A2-2B32-98FD-002DBCD85D32}"/>
              </a:ext>
            </a:extLst>
          </p:cNvPr>
          <p:cNvSpPr txBox="1"/>
          <p:nvPr/>
        </p:nvSpPr>
        <p:spPr>
          <a:xfrm>
            <a:off x="1113033" y="4453595"/>
            <a:ext cx="6917933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충북대학교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110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전통의 중국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란주대학과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글로벌 인재 양성 업무협약 체결</a:t>
            </a:r>
            <a:b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b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충북대학교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 중국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en" altLang="ko-Kore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Lanzhou University)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 </a:t>
            </a:r>
            <a:r>
              <a:rPr lang="en-US" altLang="ko-KR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2019</a:t>
            </a:r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</a:t>
            </a:r>
            <a:r>
              <a:rPr lang="en-US" altLang="ko-KR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</a:t>
            </a:r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 </a:t>
            </a:r>
            <a:r>
              <a:rPr lang="en-US" altLang="ko-KR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</a:t>
            </a:r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일</a:t>
            </a:r>
            <a:r>
              <a:rPr lang="en-US" altLang="ko-KR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</a:t>
            </a:r>
            <a:r>
              <a:rPr lang="en-US" altLang="ko-KR" sz="1050" dirty="0">
                <a:solidFill>
                  <a:schemeClr val="accent1"/>
                </a:solidFill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대학본부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층 접견실에서 양 교의 학술 및 학생 교류를 위한 업무협약을 체결했다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이번 협약식에는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김수갑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총장을 비롯한 간부진들과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이옹민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부총장을 비롯한 대학관계자들이 참석했다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이번 협약을 바탕으로 양 교는 ▲학생 교환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강의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방문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학회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심포지움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세미나의 적극적인 참여를 위한 교직원 교환 ▲학술 교류 모임 조직 ▲공동 연구 활동 수행 ▲학술자료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간행물 및 정보의 교환 등에 대해 서로 협력하고 교육연구 활동 개발에 힘쓸 예정이다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김수갑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총장은 “깊은 역사를 통해 우수한 인재 양성에 힘써온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란주대학과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함께 협약을 체결하게 돼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기쁘다”며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“깊은 역사를 바탕으로 양 교가 꾸준한 교류와 협력을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이어가길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바란다”고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말했다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b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</a:b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한편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란주대학은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1909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 설립된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110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년의 역사를 가진 국립대학으로 중국 교육부 직속 국가 중점대학이다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현재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캠퍼스에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37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단과대학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100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학과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3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개의 부속병원 등을 보유하고 있으며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1966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년에는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국가중점개발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100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대학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2001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년에는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국가중점개발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38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대학에 선정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중국의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2,000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여개 대학 중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됐다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특히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화공학과는 전 세계 학과 평가 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</a:t>
            </a:r>
            <a:r>
              <a:rPr lang="ko-KR" altLang="en-US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위에 </a:t>
            </a:r>
            <a:r>
              <a:rPr lang="ko-KR" altLang="en-US" sz="1050" dirty="0" err="1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랭크됐다</a:t>
            </a:r>
            <a:r>
              <a:rPr lang="en-US" altLang="ko-KR" sz="105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ko-KR" altLang="en-US" sz="1050" dirty="0">
              <a:effectLst/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938600-DDC7-738B-2B2D-E7F554ED8ACF}"/>
              </a:ext>
            </a:extLst>
          </p:cNvPr>
          <p:cNvCxnSpPr>
            <a:cxnSpLocks/>
          </p:cNvCxnSpPr>
          <p:nvPr/>
        </p:nvCxnSpPr>
        <p:spPr>
          <a:xfrm>
            <a:off x="4572000" y="3873361"/>
            <a:ext cx="0" cy="4344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B311F-F2D0-9489-2ECE-F2E0A5C21831}"/>
              </a:ext>
            </a:extLst>
          </p:cNvPr>
          <p:cNvSpPr txBox="1"/>
          <p:nvPr/>
        </p:nvSpPr>
        <p:spPr>
          <a:xfrm>
            <a:off x="1768955" y="1288669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</a:t>
            </a:r>
            <a:endParaRPr lang="en-KR" dirty="0"/>
          </a:p>
        </p:txBody>
      </p:sp>
      <p:pic>
        <p:nvPicPr>
          <p:cNvPr id="6" name="Picture 5" descr="A colorful cloud logo&#10;&#10;Description automatically generated">
            <a:extLst>
              <a:ext uri="{FF2B5EF4-FFF2-40B4-BE49-F238E27FC236}">
                <a16:creationId xmlns:a16="http://schemas.microsoft.com/office/drawing/2014/main" id="{330CDEAD-8DB8-02E1-1BBB-202C858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1104003"/>
            <a:ext cx="900545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8B791-B62E-476A-9C7A-74DFADCE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429000"/>
            <a:ext cx="3253719" cy="2791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3748DB-BAF9-B4B6-8C57-FF7144D9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117958"/>
            <a:ext cx="7772400" cy="78197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9AA59BF-EBD0-4E3F-7B29-91A3F5866BE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3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11D6-8F62-8B39-DF19-7C12E6748BC3}"/>
              </a:ext>
            </a:extLst>
          </p:cNvPr>
          <p:cNvSpPr txBox="1"/>
          <p:nvPr/>
        </p:nvSpPr>
        <p:spPr>
          <a:xfrm>
            <a:off x="0" y="685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https://www.reddit.com/r/LocalLLaMA/wiki/models/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1C44E-3B7B-59B0-40EC-1F93CDF7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14947"/>
            <a:ext cx="47879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896981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 : 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F69C4-7A69-EA37-31D1-DBC1AE1FCED3}"/>
              </a:ext>
            </a:extLst>
          </p:cNvPr>
          <p:cNvSpPr txBox="1"/>
          <p:nvPr/>
        </p:nvSpPr>
        <p:spPr>
          <a:xfrm>
            <a:off x="356530" y="2493625"/>
            <a:ext cx="9238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학습데이터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21K ( alpaca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한국어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+ 3.5K ( 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충북대 관련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 +600(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 데이터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endParaRPr kumimoji="1" lang="en-US" altLang="ko-KR" sz="18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59F71-D838-8F1C-A05E-8D520C53986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9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2DCB-03FC-0A2B-B2C8-454C86800A6E}"/>
              </a:ext>
            </a:extLst>
          </p:cNvPr>
          <p:cNvSpPr txBox="1"/>
          <p:nvPr/>
        </p:nvSpPr>
        <p:spPr>
          <a:xfrm>
            <a:off x="356530" y="1485003"/>
            <a:ext cx="31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</a:t>
            </a:r>
            <a:r>
              <a:rPr lang="en-KR" altLang="ko-KR" dirty="0"/>
              <a:t>yperparameter</a:t>
            </a:r>
            <a:endParaRPr lang="en-KR" dirty="0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F247425-1160-A13E-8432-E8D204D7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6" y="2137786"/>
            <a:ext cx="3288538" cy="2274316"/>
          </a:xfrm>
          <a:prstGeom prst="rect">
            <a:avLst/>
          </a:prstGeom>
        </p:spPr>
      </p:pic>
      <p:pic>
        <p:nvPicPr>
          <p:cNvPr id="13" name="Picture 12" descr="A black screen with white text and numbers&#10;&#10;Description automatically generated">
            <a:extLst>
              <a:ext uri="{FF2B5EF4-FFF2-40B4-BE49-F238E27FC236}">
                <a16:creationId xmlns:a16="http://schemas.microsoft.com/office/drawing/2014/main" id="{A923BA57-BCCB-7A2C-FE95-ADEAA1C20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30" y="2178126"/>
            <a:ext cx="4802909" cy="1096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1EB03A-209F-E5FF-EDD4-9409143F0C22}"/>
              </a:ext>
            </a:extLst>
          </p:cNvPr>
          <p:cNvSpPr txBox="1"/>
          <p:nvPr/>
        </p:nvSpPr>
        <p:spPr>
          <a:xfrm>
            <a:off x="524476" y="5316642"/>
            <a:ext cx="576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총</a:t>
            </a:r>
            <a:r>
              <a:rPr lang="en-US" dirty="0"/>
              <a:t> </a:t>
            </a:r>
            <a:r>
              <a:rPr lang="en-US" altLang="ko-KR" dirty="0"/>
              <a:t>567 step ( (</a:t>
            </a:r>
            <a:r>
              <a:rPr lang="en-US" altLang="ko-KR" dirty="0" err="1"/>
              <a:t>data_size</a:t>
            </a:r>
            <a:r>
              <a:rPr lang="en-US" altLang="ko-KR" dirty="0"/>
              <a:t> % </a:t>
            </a:r>
            <a:r>
              <a:rPr lang="en-US" altLang="ko-KR" dirty="0" err="1"/>
              <a:t>batch_size</a:t>
            </a:r>
            <a:r>
              <a:rPr lang="en-US" altLang="ko-KR" dirty="0"/>
              <a:t>) * epoch 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kullm</a:t>
            </a:r>
            <a:r>
              <a:rPr lang="en-US" dirty="0"/>
              <a:t>, alpaca-lora </a:t>
            </a:r>
            <a:r>
              <a:rPr lang="en-US" dirty="0" err="1"/>
              <a:t>의</a:t>
            </a:r>
            <a:r>
              <a:rPr lang="en-US" dirty="0"/>
              <a:t> </a:t>
            </a:r>
            <a:r>
              <a:rPr lang="en-US" altLang="ko-KR" dirty="0"/>
              <a:t>hyperparameter</a:t>
            </a:r>
            <a:r>
              <a:rPr lang="ko-KR" altLang="en-US" dirty="0"/>
              <a:t>값 참조</a:t>
            </a:r>
            <a:endParaRPr lang="en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3EA12-C8B4-1EAC-0009-8EB9228C3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76" y="4473303"/>
            <a:ext cx="4533900" cy="444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B2103AD-3BC0-7FD6-870B-C35C345E8A08}"/>
              </a:ext>
            </a:extLst>
          </p:cNvPr>
          <p:cNvSpPr txBox="1">
            <a:spLocks/>
          </p:cNvSpPr>
          <p:nvPr/>
        </p:nvSpPr>
        <p:spPr>
          <a:xfrm>
            <a:off x="628650" y="475052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83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276817-4530-F9E7-9980-0D8D43075DED}"/>
              </a:ext>
            </a:extLst>
          </p:cNvPr>
          <p:cNvSpPr txBox="1"/>
          <p:nvPr/>
        </p:nvSpPr>
        <p:spPr>
          <a:xfrm>
            <a:off x="356530" y="148500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B32F-7DF5-3EA2-D5AB-6710FE541D48}"/>
              </a:ext>
            </a:extLst>
          </p:cNvPr>
          <p:cNvSpPr txBox="1"/>
          <p:nvPr/>
        </p:nvSpPr>
        <p:spPr>
          <a:xfrm>
            <a:off x="356530" y="1094395"/>
            <a:ext cx="393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loss (330step 1. 74 epoch) </a:t>
            </a:r>
            <a:r>
              <a:rPr lang="en-US" altLang="ko-KR" dirty="0"/>
              <a:t>/ 12h</a:t>
            </a:r>
            <a:r>
              <a:rPr lang="en-US" dirty="0"/>
              <a:t> </a:t>
            </a:r>
            <a:endParaRPr lang="en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FACEF4C-289F-4865-0A39-1FE39859C76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fine-t</a:t>
            </a:r>
            <a:r>
              <a:rPr kumimoji="1" lang="en-US" altLang="ko-KR" sz="3200" dirty="0">
                <a:ea typeface="GyeonggiTitleOTF Medium" panose="02020603020101020101" pitchFamily="18" charset="-127"/>
              </a:rPr>
              <a:t>un</a:t>
            </a:r>
            <a:r>
              <a:rPr kumimoji="1" lang="en-US" altLang="en-US" sz="3200" dirty="0">
                <a:ea typeface="GyeonggiTitleOTF Medium" panose="02020603020101020101" pitchFamily="18" charset="-127"/>
              </a:rPr>
              <a:t>e lora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C153032B-27DD-050A-DD4A-3C52778C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5" y="1854335"/>
            <a:ext cx="4565703" cy="3106777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77715A45-4475-F2F0-F77F-E1BA674D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777" y="1875611"/>
            <a:ext cx="4513223" cy="3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3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6356</TotalTime>
  <Words>726</Words>
  <Application>Microsoft Macintosh PowerPoint</Application>
  <PresentationFormat>On-screen Show (4:3)</PresentationFormat>
  <Paragraphs>71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Wingdings</vt:lpstr>
      <vt:lpstr>GyeonggiTitleOTF Medium</vt:lpstr>
      <vt:lpstr>Arial</vt:lpstr>
      <vt:lpstr>GyeonggiTitleOTF Medium</vt:lpstr>
      <vt:lpstr>Calibri</vt:lpstr>
      <vt:lpstr>Office 테마</vt:lpstr>
      <vt:lpstr>PowerPoint Presentation</vt:lpstr>
      <vt:lpstr>학습 데이터 구성</vt:lpstr>
      <vt:lpstr>PowerPoint Presentation</vt:lpstr>
      <vt:lpstr>직접 만든 데이터 생성 과정</vt:lpstr>
      <vt:lpstr>직접 만든 데이터 생성 과정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fine-tune lora</vt:lpstr>
      <vt:lpstr>fine-tune lora</vt:lpstr>
      <vt:lpstr>What should we do?</vt:lpstr>
      <vt:lpstr>GPU 할당량 증가 요청</vt:lpstr>
      <vt:lpstr>What should we do?</vt:lpstr>
      <vt:lpstr>What should we do?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김영상</cp:lastModifiedBy>
  <cp:revision>227</cp:revision>
  <dcterms:created xsi:type="dcterms:W3CDTF">2023-05-28T14:12:31Z</dcterms:created>
  <dcterms:modified xsi:type="dcterms:W3CDTF">2023-07-31T06:27:48Z</dcterms:modified>
</cp:coreProperties>
</file>